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59" r:id="rId14"/>
    <p:sldId id="272" r:id="rId15"/>
    <p:sldId id="274" r:id="rId16"/>
    <p:sldId id="260" r:id="rId17"/>
    <p:sldId id="275" r:id="rId18"/>
    <p:sldId id="273" r:id="rId19"/>
    <p:sldId id="276" r:id="rId20"/>
    <p:sldId id="277" r:id="rId21"/>
    <p:sldId id="278" r:id="rId22"/>
    <p:sldId id="279" r:id="rId23"/>
    <p:sldId id="261" r:id="rId24"/>
    <p:sldId id="283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91" r:id="rId34"/>
    <p:sldId id="289" r:id="rId35"/>
    <p:sldId id="26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5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9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2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3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6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>
                <a:latin typeface="Arial" panose="020B0604020202020204" pitchFamily="34" charset="0"/>
              </a:defRPr>
            </a:lvl1pPr>
          </a:lstStyle>
          <a:p>
            <a:fld id="{3F153863-856D-4B26-90B4-D689C23FD910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fld id="{79072E0A-BC09-4411-B002-093E009E98A6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图片 8" descr="页头副本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图片 7" descr="页脚副本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73814"/>
            <a:ext cx="3524251" cy="46513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1091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edicine-and-dentistry/beta-cateni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B27D2-AE9C-4331-B888-062EA5AED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黑米对不同性别</a:t>
            </a:r>
            <a:r>
              <a:rPr lang="en-US" dirty="0"/>
              <a:t>AOM/DSS</a:t>
            </a:r>
            <a:r>
              <a:rPr lang="zh-CN" altLang="en-US" dirty="0"/>
              <a:t>小鼠肿瘤发生过程的基因组影响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815E06-FF2B-492D-B4B3-B8CF3CBA9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罗志辉</a:t>
            </a:r>
            <a:endParaRPr lang="en-US" altLang="zh-CN" dirty="0"/>
          </a:p>
          <a:p>
            <a:r>
              <a:rPr lang="zh-CN" altLang="en-US" dirty="0"/>
              <a:t>指导老师：陈振夏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CFD18-5851-435F-A4C0-40C259A4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 </a:t>
            </a:r>
            <a:r>
              <a:rPr lang="zh-CN" altLang="en-US" dirty="0"/>
              <a:t>结直肠癌的表观遗传变化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5A9A7-F67A-4559-B5B1-6C250A6E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65" y="1357604"/>
            <a:ext cx="7582290" cy="51310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93BD2-9669-42C9-8E0B-F4ABF41879E9}"/>
              </a:ext>
            </a:extLst>
          </p:cNvPr>
          <p:cNvSpPr/>
          <p:nvPr/>
        </p:nvSpPr>
        <p:spPr>
          <a:xfrm>
            <a:off x="9616593" y="6488668"/>
            <a:ext cx="2304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Hinoue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2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FFB2B-CA93-4B1A-AA14-D1DEEA76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1.5 </a:t>
            </a:r>
            <a:r>
              <a:rPr lang="zh-CN" altLang="en-US" dirty="0"/>
              <a:t>结直肠癌的表观遗传变化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247A0-39C8-4604-AB81-B2F07858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CRC</a:t>
            </a:r>
            <a:r>
              <a:rPr lang="zh-CN" altLang="en-US" dirty="0"/>
              <a:t>中通常观察到全局的低甲基化和特异性</a:t>
            </a:r>
            <a:r>
              <a:rPr lang="en-US" dirty="0"/>
              <a:t>CpG</a:t>
            </a:r>
            <a:r>
              <a:rPr lang="zh-CN" altLang="en-US" dirty="0"/>
              <a:t>位点的高甲基化。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特异位点的高甲基化影响</a:t>
            </a:r>
            <a:r>
              <a:rPr lang="en-US" dirty="0"/>
              <a:t>WNT</a:t>
            </a:r>
            <a:r>
              <a:rPr lang="zh-CN" altLang="en-US" dirty="0"/>
              <a:t>凋亡途径，</a:t>
            </a:r>
            <a:r>
              <a:rPr lang="en-US" dirty="0"/>
              <a:t>NOTCH</a:t>
            </a:r>
            <a:r>
              <a:rPr lang="zh-CN" altLang="en-US" dirty="0"/>
              <a:t>，</a:t>
            </a:r>
            <a:r>
              <a:rPr lang="en-US" dirty="0"/>
              <a:t>TP53</a:t>
            </a:r>
            <a:r>
              <a:rPr lang="zh-CN" altLang="en-US" dirty="0"/>
              <a:t>，</a:t>
            </a:r>
            <a:r>
              <a:rPr lang="en-US" dirty="0"/>
              <a:t>PI3K</a:t>
            </a:r>
            <a:r>
              <a:rPr lang="zh-CN" altLang="en-US" dirty="0"/>
              <a:t>，和</a:t>
            </a:r>
            <a:r>
              <a:rPr lang="en-US" dirty="0"/>
              <a:t>IGF</a:t>
            </a:r>
            <a:r>
              <a:rPr lang="zh-CN" altLang="en-US" dirty="0"/>
              <a:t>等信号传导。可调节凋亡，粘附，血管生成，侵入和转移等肿瘤过程。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DNA</a:t>
            </a:r>
            <a:r>
              <a:rPr lang="zh-CN" altLang="en-US" dirty="0"/>
              <a:t>甲基化被广泛运用于结直肠癌病人分型。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02CA54-B922-4E1E-81E5-0EEAC1D1263F}"/>
              </a:ext>
            </a:extLst>
          </p:cNvPr>
          <p:cNvSpPr/>
          <p:nvPr/>
        </p:nvSpPr>
        <p:spPr>
          <a:xfrm>
            <a:off x="6307827" y="2586788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Ashktorab</a:t>
            </a:r>
            <a:r>
              <a:rPr lang="en-US" dirty="0"/>
              <a:t> and Brim 2014; </a:t>
            </a:r>
            <a:r>
              <a:rPr lang="en-US" dirty="0" err="1"/>
              <a:t>Bardhan</a:t>
            </a:r>
            <a:r>
              <a:rPr lang="en-US" dirty="0"/>
              <a:t> and Liu 2013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1B36DE-EB34-409A-8CF7-CEBACC73C6BF}"/>
              </a:ext>
            </a:extLst>
          </p:cNvPr>
          <p:cNvSpPr/>
          <p:nvPr/>
        </p:nvSpPr>
        <p:spPr>
          <a:xfrm>
            <a:off x="5507532" y="4662167"/>
            <a:ext cx="607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Wu and </a:t>
            </a:r>
            <a:r>
              <a:rPr lang="en-US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Bekaii</a:t>
            </a:r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-Saab 2012; Yamada et al 2005; Silver et al 2012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CFE9F6-AD3B-4AE9-A883-62FD6A6183D0}"/>
              </a:ext>
            </a:extLst>
          </p:cNvPr>
          <p:cNvSpPr/>
          <p:nvPr/>
        </p:nvSpPr>
        <p:spPr>
          <a:xfrm>
            <a:off x="9189027" y="5941498"/>
            <a:ext cx="2304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Hinoue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1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4ECE7-408D-41AD-A23A-5860EFF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1.6 </a:t>
            </a:r>
            <a:r>
              <a:rPr lang="zh-CN" altLang="en-US" dirty="0"/>
              <a:t>研究意义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814C3-4F2F-442E-B66E-459F97F25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理解炎症诱发的结直肠癌小鼠的肿瘤发生机制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黑米对结直肠癌发生过程的影响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3. </a:t>
            </a:r>
            <a:r>
              <a:rPr lang="zh-CN" altLang="en-US" b="1" dirty="0"/>
              <a:t>黑米中花青素对结直肠癌发生过程的影响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4. </a:t>
            </a:r>
            <a:r>
              <a:rPr lang="zh-CN" altLang="en-US" b="1" dirty="0"/>
              <a:t>性别对结直肠癌发生过程的影响，以及性别在黑米作用中的影响</a:t>
            </a:r>
            <a:endParaRPr lang="en-US" altLang="zh-C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0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C898-2F74-4E7A-9D01-5D4DF4FD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zh-CN" altLang="en-US" dirty="0"/>
              <a:t>实验设计</a:t>
            </a:r>
            <a:endParaRPr 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0C9A549-60D8-4BE4-96C9-F3772E628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9117"/>
              </p:ext>
            </p:extLst>
          </p:nvPr>
        </p:nvGraphicFramePr>
        <p:xfrm>
          <a:off x="832202" y="1231197"/>
          <a:ext cx="10972802" cy="5542376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698475">
                  <a:extLst>
                    <a:ext uri="{9D8B030D-6E8A-4147-A177-3AD203B41FA5}">
                      <a16:colId xmlns:a16="http://schemas.microsoft.com/office/drawing/2014/main" val="2897350900"/>
                    </a:ext>
                  </a:extLst>
                </a:gridCol>
                <a:gridCol w="1178150">
                  <a:extLst>
                    <a:ext uri="{9D8B030D-6E8A-4147-A177-3AD203B41FA5}">
                      <a16:colId xmlns:a16="http://schemas.microsoft.com/office/drawing/2014/main" val="3582907509"/>
                    </a:ext>
                  </a:extLst>
                </a:gridCol>
                <a:gridCol w="1278874">
                  <a:extLst>
                    <a:ext uri="{9D8B030D-6E8A-4147-A177-3AD203B41FA5}">
                      <a16:colId xmlns:a16="http://schemas.microsoft.com/office/drawing/2014/main" val="2412851132"/>
                    </a:ext>
                  </a:extLst>
                </a:gridCol>
                <a:gridCol w="1480271">
                  <a:extLst>
                    <a:ext uri="{9D8B030D-6E8A-4147-A177-3AD203B41FA5}">
                      <a16:colId xmlns:a16="http://schemas.microsoft.com/office/drawing/2014/main" val="1605835287"/>
                    </a:ext>
                  </a:extLst>
                </a:gridCol>
                <a:gridCol w="1850367">
                  <a:extLst>
                    <a:ext uri="{9D8B030D-6E8A-4147-A177-3AD203B41FA5}">
                      <a16:colId xmlns:a16="http://schemas.microsoft.com/office/drawing/2014/main" val="1597354992"/>
                    </a:ext>
                  </a:extLst>
                </a:gridCol>
                <a:gridCol w="1733138">
                  <a:extLst>
                    <a:ext uri="{9D8B030D-6E8A-4147-A177-3AD203B41FA5}">
                      <a16:colId xmlns:a16="http://schemas.microsoft.com/office/drawing/2014/main" val="3988349609"/>
                    </a:ext>
                  </a:extLst>
                </a:gridCol>
                <a:gridCol w="1753527">
                  <a:extLst>
                    <a:ext uri="{9D8B030D-6E8A-4147-A177-3AD203B41FA5}">
                      <a16:colId xmlns:a16="http://schemas.microsoft.com/office/drawing/2014/main" val="2228166865"/>
                    </a:ext>
                  </a:extLst>
                </a:gridCol>
              </a:tblGrid>
              <a:tr h="6254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饲料种类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雌</a:t>
                      </a:r>
                      <a:r>
                        <a:rPr lang="en-US" sz="2000" kern="100">
                          <a:effectLst/>
                        </a:rPr>
                        <a:t>/</a:t>
                      </a:r>
                      <a:r>
                        <a:rPr lang="zh-CN" sz="2000" kern="100">
                          <a:effectLst/>
                        </a:rPr>
                        <a:t>雄小鼠数量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加工程度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成分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营养调配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模型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比较问题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39849"/>
                  </a:ext>
                </a:extLst>
              </a:tr>
              <a:tr h="947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黑帅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30/30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糙米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花青素，米糠，精米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参照对照饲料的营养成分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黑米，花青素的作用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6602613"/>
                  </a:ext>
                </a:extLst>
              </a:tr>
              <a:tr h="670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R22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30/30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糙米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米糠，精米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添加营养物质种类和量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提供稻米喂养实验基线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312868"/>
                  </a:ext>
                </a:extLst>
              </a:tr>
              <a:tr h="67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黑帅：</a:t>
                      </a:r>
                      <a:r>
                        <a:rPr lang="en-US" sz="2000" kern="100">
                          <a:effectLst/>
                        </a:rPr>
                        <a:t>R22=1:1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30/30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糙米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添加营养物质种类和量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黑帅分量是否需要减少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570188"/>
                  </a:ext>
                </a:extLst>
              </a:tr>
              <a:tr h="670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黑帅：</a:t>
                      </a:r>
                      <a:r>
                        <a:rPr lang="en-US" sz="2000" kern="100">
                          <a:effectLst/>
                        </a:rPr>
                        <a:t>R22=1:3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30/30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糙米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添加营养物质种类和量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黑帅分量是否需要减少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8845414"/>
                  </a:ext>
                </a:extLst>
              </a:tr>
              <a:tr h="670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黑帅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30/30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精米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精米</a:t>
                      </a:r>
                      <a:endParaRPr lang="en-US" sz="20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添加营养物质种类和量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精米与糙米的差别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22113"/>
                  </a:ext>
                </a:extLst>
              </a:tr>
              <a:tr h="6254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对照饲料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30/30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小鼠喂食标准配方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AOM/DSS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对照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1013834"/>
                  </a:ext>
                </a:extLst>
              </a:tr>
              <a:tr h="6254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对照饲料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30/30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小鼠喂食标准配方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对照</a:t>
                      </a:r>
                      <a:endParaRPr lang="en-US" sz="20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003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1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9F0F9-181B-4C65-A08C-9D01F391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zh-CN" altLang="en-US" dirty="0"/>
              <a:t>实验设计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E5E7C-C6DC-4932-A445-31DFB153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模型构建，取样设计，测序计划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98ABE-AB87-459F-8A9C-5026BA1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00" y="2843145"/>
            <a:ext cx="9436290" cy="29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9D7A-2832-49AD-86C5-EC88F00C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分析思路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91A20-7829-4013-9075-A7BCD6A5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b="1" dirty="0"/>
              <a:t>细胞因子，肠表型数据分析</a:t>
            </a:r>
            <a:endParaRPr lang="en-US" b="1" dirty="0"/>
          </a:p>
          <a:p>
            <a:r>
              <a:rPr lang="en-US" dirty="0"/>
              <a:t>3.2 RNA-Seq</a:t>
            </a:r>
            <a:r>
              <a:rPr lang="zh-CN" altLang="en-US" dirty="0"/>
              <a:t>及分析</a:t>
            </a:r>
            <a:endParaRPr lang="en-US" altLang="zh-CN" dirty="0"/>
          </a:p>
          <a:p>
            <a:r>
              <a:rPr lang="en-US" dirty="0"/>
              <a:t>3.3 DNA-Seq</a:t>
            </a:r>
            <a:r>
              <a:rPr lang="zh-CN" altLang="en-US" dirty="0"/>
              <a:t>及分析</a:t>
            </a:r>
            <a:endParaRPr lang="en-US" altLang="zh-CN" dirty="0"/>
          </a:p>
          <a:p>
            <a:r>
              <a:rPr lang="en-US" dirty="0"/>
              <a:t>3.4 BS-Seq</a:t>
            </a:r>
            <a:r>
              <a:rPr lang="zh-CN" altLang="en-US" dirty="0"/>
              <a:t>及分析</a:t>
            </a:r>
            <a:endParaRPr lang="en-US" altLang="zh-CN" dirty="0"/>
          </a:p>
          <a:p>
            <a:r>
              <a:rPr lang="en-US" dirty="0"/>
              <a:t>3.5 ATAC-Seq</a:t>
            </a:r>
            <a:r>
              <a:rPr lang="zh-CN" altLang="en-US" dirty="0"/>
              <a:t>及分析</a:t>
            </a:r>
            <a:endParaRPr lang="en-US" altLang="zh-CN" dirty="0"/>
          </a:p>
          <a:p>
            <a:r>
              <a:rPr lang="en-US" dirty="0"/>
              <a:t>3.6 </a:t>
            </a:r>
            <a:r>
              <a:rPr lang="zh-CN" altLang="en-US" dirty="0"/>
              <a:t>试验验证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958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D8CE4-D41A-4EDF-850C-EA34E1F3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分析思路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2B41DA-47D5-478A-B2C1-33958D01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28" y="1417638"/>
            <a:ext cx="8279716" cy="50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3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C1EF5-8269-4A85-B819-9720A1B5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细胞因子，肠表型数据分析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C80C4-5C9A-4AB6-B166-C93D67C7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取样时，对所有</a:t>
            </a:r>
            <a:r>
              <a:rPr lang="en-US" dirty="0"/>
              <a:t>10</a:t>
            </a:r>
            <a:r>
              <a:rPr lang="zh-CN" altLang="en-US" dirty="0"/>
              <a:t>个样本检测小鼠血清中的</a:t>
            </a:r>
            <a:r>
              <a:rPr lang="en-US" dirty="0"/>
              <a:t> 8 </a:t>
            </a:r>
            <a:r>
              <a:rPr lang="zh-CN" altLang="en-US" dirty="0"/>
              <a:t>种细胞因子（</a:t>
            </a:r>
            <a:r>
              <a:rPr lang="en-US" dirty="0"/>
              <a:t>IL-1α</a:t>
            </a:r>
            <a:r>
              <a:rPr lang="zh-CN" altLang="en-US" dirty="0"/>
              <a:t>、</a:t>
            </a:r>
            <a:r>
              <a:rPr lang="en-US" dirty="0"/>
              <a:t>IL-1β</a:t>
            </a:r>
            <a:r>
              <a:rPr lang="zh-CN" altLang="en-US" dirty="0"/>
              <a:t>、</a:t>
            </a:r>
            <a:r>
              <a:rPr lang="en-US" dirty="0"/>
              <a:t>IL-6</a:t>
            </a:r>
            <a:r>
              <a:rPr lang="zh-CN" altLang="en-US" dirty="0"/>
              <a:t>、</a:t>
            </a:r>
            <a:r>
              <a:rPr lang="en-US" dirty="0"/>
              <a:t>IFN-γ</a:t>
            </a:r>
            <a:r>
              <a:rPr lang="zh-CN" altLang="en-US" dirty="0"/>
              <a:t>、</a:t>
            </a:r>
            <a:r>
              <a:rPr lang="en-US" dirty="0"/>
              <a:t>TNF-α</a:t>
            </a:r>
            <a:r>
              <a:rPr lang="zh-CN" altLang="en-US" dirty="0"/>
              <a:t>、</a:t>
            </a:r>
            <a:r>
              <a:rPr lang="en-US" dirty="0"/>
              <a:t>MIP-1α</a:t>
            </a:r>
            <a:r>
              <a:rPr lang="zh-CN" altLang="en-US" dirty="0"/>
              <a:t>、</a:t>
            </a:r>
            <a:r>
              <a:rPr lang="en-US" dirty="0"/>
              <a:t>MCP-1</a:t>
            </a:r>
            <a:r>
              <a:rPr lang="zh-CN" altLang="en-US" dirty="0"/>
              <a:t>、</a:t>
            </a:r>
            <a:r>
              <a:rPr lang="en-US" dirty="0"/>
              <a:t>RANTES</a:t>
            </a:r>
            <a:r>
              <a:rPr lang="zh-CN" altLang="en-US" dirty="0"/>
              <a:t>）。检测小鼠结肠中隐灶数量，肿瘤数量。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统计分析这些表型数据在不同实验组中的差异，找到黑米，性别的表型差异。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0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F31C2-C755-4835-AB23-8249323E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RNA-Seq</a:t>
            </a:r>
            <a:r>
              <a:rPr lang="zh-CN" altLang="en-US" dirty="0"/>
              <a:t>及分析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32CF8-A18E-4C3D-BC06-7A7C4EBD9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对不同实验组，不同时间点，不同性别小鼠进行差异表达基因鉴定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对鉴定的基因做信号通路富集分析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对不同实验组小鼠进行时间序列分析，查看关键基因的表达模式，并比较不同组之间的差异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29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31E48-CF93-419A-B0C3-6FC28BC8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DNA-Seq</a:t>
            </a:r>
            <a:r>
              <a:rPr lang="zh-CN" altLang="en-US" dirty="0"/>
              <a:t>及分析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082CD-F3BF-4CEE-A7EF-4CE8FC12E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鉴定基因组的点突变，</a:t>
            </a:r>
            <a:r>
              <a:rPr lang="en-US" altLang="zh-CN" dirty="0"/>
              <a:t>SNP</a:t>
            </a:r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RNA-Seq</a:t>
            </a:r>
            <a:r>
              <a:rPr lang="zh-CN" altLang="en-US" dirty="0"/>
              <a:t>信息，探寻部分基因表达模式改变的原因</a:t>
            </a:r>
            <a:endParaRPr lang="en-US" altLang="zh-CN" dirty="0"/>
          </a:p>
          <a:p>
            <a:pPr lvl="1"/>
            <a:r>
              <a:rPr lang="zh-CN" altLang="en-US" dirty="0"/>
              <a:t>鉴定</a:t>
            </a:r>
            <a:r>
              <a:rPr lang="en-US" altLang="zh-CN" dirty="0"/>
              <a:t>SNP</a:t>
            </a:r>
            <a:r>
              <a:rPr lang="zh-CN" altLang="en-US" dirty="0"/>
              <a:t>在基因组上的位置，找到临近基因。通过连锁不平衡，通过连锁</a:t>
            </a:r>
            <a:r>
              <a:rPr lang="en-US" altLang="zh-CN" dirty="0"/>
              <a:t>SNP</a:t>
            </a:r>
            <a:r>
              <a:rPr lang="zh-CN" altLang="en-US" dirty="0"/>
              <a:t>找到调控的基因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鉴定染色体拷贝数变异，基因拷贝数变异</a:t>
            </a:r>
            <a:endParaRPr lang="en-US" altLang="zh-CN" dirty="0"/>
          </a:p>
          <a:p>
            <a:pPr lvl="1"/>
            <a:r>
              <a:rPr lang="zh-CN" altLang="en-US" dirty="0"/>
              <a:t>鉴定癌症发展时期，衡量肿瘤发生程度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6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D5D3A-EA28-4B62-9D70-A9BDF4B4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06E86-6FB4-4F66-BA51-C0F712F7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/>
              <a:t>研究背景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实验设计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分析思路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研究基础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7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85BF3-BA32-43CE-ACDC-B59D72EB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BS-Seq</a:t>
            </a:r>
            <a:r>
              <a:rPr lang="zh-CN" altLang="en-US" dirty="0"/>
              <a:t>及分析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DD885-A93E-4678-B1FC-B66E086F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鉴定所有样本全局</a:t>
            </a:r>
            <a:r>
              <a:rPr lang="en-US" altLang="zh-CN" dirty="0"/>
              <a:t>DNA</a:t>
            </a:r>
            <a:r>
              <a:rPr lang="zh-CN" altLang="en-US" dirty="0"/>
              <a:t>甲基化的程度。以此推断肿瘤发生程度。与表型数据相印证。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鉴定特异位点差异甲基化区域，找到临近基因。探索黑米与性别影响的差异甲基化位点。并结合</a:t>
            </a:r>
            <a:r>
              <a:rPr lang="en-US" altLang="zh-CN" dirty="0"/>
              <a:t>RNA-Seq</a:t>
            </a:r>
            <a:r>
              <a:rPr lang="zh-CN" altLang="en-US" dirty="0"/>
              <a:t>信息，分析其功能。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DNA</a:t>
            </a:r>
            <a:r>
              <a:rPr lang="zh-CN" altLang="en-US" dirty="0"/>
              <a:t>甲基化信息，分析部分基因的调控功能。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6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5678A-2F21-48B6-9EAA-404C7A4C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 ATAC-Seq</a:t>
            </a:r>
            <a:r>
              <a:rPr lang="zh-CN" altLang="en-US" dirty="0"/>
              <a:t>及分析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01EDB-50ED-4DBA-AB49-F738D19C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鉴定染色质开放区，比较开放区域差异。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对差异的开放区域做转录因子鉴定。找到不同实验组，时间点上，起到关键作用的转录因子。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找到转录因子的公共</a:t>
            </a:r>
            <a:r>
              <a:rPr lang="en-US" altLang="zh-CN" dirty="0"/>
              <a:t>chip-seq</a:t>
            </a:r>
            <a:r>
              <a:rPr lang="zh-CN" altLang="en-US" dirty="0"/>
              <a:t>数据，查看其调控的基因。并与</a:t>
            </a:r>
            <a:r>
              <a:rPr lang="en-US" altLang="zh-CN" dirty="0"/>
              <a:t>RNA-Seq</a:t>
            </a:r>
            <a:r>
              <a:rPr lang="zh-CN" altLang="en-US" dirty="0"/>
              <a:t>数据印证。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4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9CFAD-2014-4D95-9B57-0C2B0927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 </a:t>
            </a:r>
            <a:r>
              <a:rPr lang="zh-CN" altLang="en-US" dirty="0"/>
              <a:t>试验验证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F1DA18-C241-46A5-B594-16BC0ECAD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结肠组织切片验证</a:t>
            </a:r>
            <a:endParaRPr lang="en-US" altLang="zh-CN" dirty="0"/>
          </a:p>
          <a:p>
            <a:pPr lvl="1"/>
            <a:r>
              <a:rPr lang="zh-CN" altLang="en-US" dirty="0"/>
              <a:t>通过组学数据得到样本的特征，使用组织切片印证基因组特征。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相关转录因子验证</a:t>
            </a:r>
            <a:endParaRPr lang="en-US" altLang="zh-CN" dirty="0"/>
          </a:p>
          <a:p>
            <a:pPr lvl="1"/>
            <a:r>
              <a:rPr lang="zh-CN" altLang="en-US" dirty="0"/>
              <a:t>使用基因敲除或者抑制表达的方式验证该转录因子的功能。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24707-79A8-47F1-BA92-3445560D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 研究基础</a:t>
            </a:r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56C2B1-639C-4221-93AF-4A2E9FDF0CD0}"/>
              </a:ext>
            </a:extLst>
          </p:cNvPr>
          <p:cNvGrpSpPr/>
          <p:nvPr/>
        </p:nvGrpSpPr>
        <p:grpSpPr>
          <a:xfrm>
            <a:off x="96891" y="1297041"/>
            <a:ext cx="7960023" cy="4995881"/>
            <a:chOff x="292100" y="1862119"/>
            <a:chExt cx="7960023" cy="499588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833D40-A8AC-4C43-A679-628BA8F4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1862119"/>
              <a:ext cx="7540082" cy="395305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3D42A3-FEF5-4C22-B3EA-97D9F3F4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5127" y="3986278"/>
              <a:ext cx="1866996" cy="18288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B9308D-4721-4923-B841-48D83BF2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1464" y="5526281"/>
              <a:ext cx="1359463" cy="1331719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A5341B-FC6F-4A1A-9001-74555EB09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458"/>
              </p:ext>
            </p:extLst>
          </p:nvPr>
        </p:nvGraphicFramePr>
        <p:xfrm>
          <a:off x="3905591" y="5190119"/>
          <a:ext cx="788270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56">
                  <a:extLst>
                    <a:ext uri="{9D8B030D-6E8A-4147-A177-3AD203B41FA5}">
                      <a16:colId xmlns:a16="http://schemas.microsoft.com/office/drawing/2014/main" val="3509986961"/>
                    </a:ext>
                  </a:extLst>
                </a:gridCol>
                <a:gridCol w="1230656">
                  <a:extLst>
                    <a:ext uri="{9D8B030D-6E8A-4147-A177-3AD203B41FA5}">
                      <a16:colId xmlns:a16="http://schemas.microsoft.com/office/drawing/2014/main" val="1724342676"/>
                    </a:ext>
                  </a:extLst>
                </a:gridCol>
                <a:gridCol w="959982">
                  <a:extLst>
                    <a:ext uri="{9D8B030D-6E8A-4147-A177-3AD203B41FA5}">
                      <a16:colId xmlns:a16="http://schemas.microsoft.com/office/drawing/2014/main" val="3657301902"/>
                    </a:ext>
                  </a:extLst>
                </a:gridCol>
                <a:gridCol w="1181528">
                  <a:extLst>
                    <a:ext uri="{9D8B030D-6E8A-4147-A177-3AD203B41FA5}">
                      <a16:colId xmlns:a16="http://schemas.microsoft.com/office/drawing/2014/main" val="2514421013"/>
                    </a:ext>
                  </a:extLst>
                </a:gridCol>
                <a:gridCol w="1068512">
                  <a:extLst>
                    <a:ext uri="{9D8B030D-6E8A-4147-A177-3AD203B41FA5}">
                      <a16:colId xmlns:a16="http://schemas.microsoft.com/office/drawing/2014/main" val="1256494139"/>
                    </a:ext>
                  </a:extLst>
                </a:gridCol>
                <a:gridCol w="2211371">
                  <a:extLst>
                    <a:ext uri="{9D8B030D-6E8A-4147-A177-3AD203B41FA5}">
                      <a16:colId xmlns:a16="http://schemas.microsoft.com/office/drawing/2014/main" val="1502118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测序时间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 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 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 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 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Control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10 week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85199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4A89912-938D-4A2E-90FF-EBE842300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177"/>
              </p:ext>
            </p:extLst>
          </p:nvPr>
        </p:nvGraphicFramePr>
        <p:xfrm>
          <a:off x="1897826" y="6126480"/>
          <a:ext cx="986692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93">
                  <a:extLst>
                    <a:ext uri="{9D8B030D-6E8A-4147-A177-3AD203B41FA5}">
                      <a16:colId xmlns:a16="http://schemas.microsoft.com/office/drawing/2014/main" val="260883187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469308613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2548128919"/>
                    </a:ext>
                  </a:extLst>
                </a:gridCol>
                <a:gridCol w="1769533">
                  <a:extLst>
                    <a:ext uri="{9D8B030D-6E8A-4147-A177-3AD203B41FA5}">
                      <a16:colId xmlns:a16="http://schemas.microsoft.com/office/drawing/2014/main" val="2240080462"/>
                    </a:ext>
                  </a:extLst>
                </a:gridCol>
                <a:gridCol w="1644487">
                  <a:extLst>
                    <a:ext uri="{9D8B030D-6E8A-4147-A177-3AD203B41FA5}">
                      <a16:colId xmlns:a16="http://schemas.microsoft.com/office/drawing/2014/main" val="2189152459"/>
                    </a:ext>
                  </a:extLst>
                </a:gridCol>
                <a:gridCol w="1644487">
                  <a:extLst>
                    <a:ext uri="{9D8B030D-6E8A-4147-A177-3AD203B41FA5}">
                      <a16:colId xmlns:a16="http://schemas.microsoft.com/office/drawing/2014/main" val="2588428270"/>
                    </a:ext>
                  </a:extLst>
                </a:gridCol>
              </a:tblGrid>
              <a:tr h="194734">
                <a:tc>
                  <a:txBody>
                    <a:bodyPr/>
                    <a:lstStyle/>
                    <a:p>
                      <a:r>
                        <a:rPr lang="en-US" altLang="zh-CN" dirty="0"/>
                        <a:t>H3K27ac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H3K27me3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H3K4me1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H3K4me3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H3K9me2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H3K9me3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12704"/>
                  </a:ext>
                </a:extLst>
              </a:tr>
              <a:tr h="194734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4347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0590A0D-DCC8-40F6-9719-793D4D8D3F29}"/>
              </a:ext>
            </a:extLst>
          </p:cNvPr>
          <p:cNvSpPr txBox="1"/>
          <p:nvPr/>
        </p:nvSpPr>
        <p:spPr>
          <a:xfrm>
            <a:off x="7491728" y="4104814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RNA</a:t>
            </a:r>
            <a:r>
              <a:rPr lang="zh-CN" altLang="en-US" sz="2400" dirty="0"/>
              <a:t>与组蛋白修饰测序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315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EC982-0CD8-4DFC-AC8E-E21ED939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 研究基础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A4F23-6138-4B6E-AF89-2A34D20B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altLang="zh-CN" dirty="0"/>
              <a:t>AOM/DSS</a:t>
            </a:r>
            <a:r>
              <a:rPr lang="zh-CN" altLang="en-US" dirty="0"/>
              <a:t>小鼠</a:t>
            </a:r>
            <a:r>
              <a:rPr lang="en-US" altLang="zh-CN" dirty="0"/>
              <a:t>RNA</a:t>
            </a:r>
            <a:r>
              <a:rPr lang="zh-CN" altLang="en-US" dirty="0"/>
              <a:t>特征</a:t>
            </a:r>
            <a:endParaRPr lang="en-US" altLang="zh-CN" dirty="0"/>
          </a:p>
          <a:p>
            <a:r>
              <a:rPr lang="en-US" dirty="0"/>
              <a:t>4.2 </a:t>
            </a:r>
            <a:r>
              <a:rPr lang="en-US" altLang="zh-CN" dirty="0"/>
              <a:t>AOM/DSS</a:t>
            </a:r>
            <a:r>
              <a:rPr lang="zh-CN" altLang="en-US" dirty="0"/>
              <a:t>小鼠与人结直肠癌转录组比较</a:t>
            </a:r>
            <a:endParaRPr lang="en-US" altLang="zh-CN" dirty="0"/>
          </a:p>
          <a:p>
            <a:r>
              <a:rPr lang="en-US" altLang="zh-CN" dirty="0"/>
              <a:t>4.3 </a:t>
            </a:r>
            <a:r>
              <a:rPr lang="zh-CN" altLang="en-US" dirty="0"/>
              <a:t>小鼠组蛋白修饰基因组分布</a:t>
            </a:r>
            <a:endParaRPr lang="en-US" altLang="zh-CN" dirty="0"/>
          </a:p>
          <a:p>
            <a:r>
              <a:rPr lang="en-US" dirty="0"/>
              <a:t>4.4 </a:t>
            </a:r>
            <a:r>
              <a:rPr lang="zh-CN" altLang="en-US" dirty="0"/>
              <a:t>组蛋白修饰变化</a:t>
            </a:r>
            <a:endParaRPr lang="en-US" altLang="zh-CN" dirty="0"/>
          </a:p>
          <a:p>
            <a:r>
              <a:rPr lang="en-US" dirty="0"/>
              <a:t>4.5 </a:t>
            </a:r>
            <a:r>
              <a:rPr lang="zh-CN" altLang="en-US" dirty="0"/>
              <a:t>时间序列分析</a:t>
            </a:r>
            <a:endParaRPr lang="en-US" altLang="zh-CN" dirty="0"/>
          </a:p>
          <a:p>
            <a:r>
              <a:rPr lang="en-US" altLang="zh-CN" dirty="0"/>
              <a:t>4.6 </a:t>
            </a:r>
            <a:r>
              <a:rPr lang="zh-CN" altLang="en-US" dirty="0"/>
              <a:t>转录因子分析</a:t>
            </a:r>
            <a:endParaRPr lang="en-US" altLang="zh-CN" dirty="0"/>
          </a:p>
          <a:p>
            <a:r>
              <a:rPr lang="en-US" dirty="0"/>
              <a:t>4.7 </a:t>
            </a:r>
            <a:r>
              <a:rPr lang="zh-CN" altLang="en-US" dirty="0"/>
              <a:t>研究基础总结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5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E65C4-7D9E-4C0D-A944-6EC06636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altLang="zh-CN" dirty="0"/>
              <a:t>AOM/DSS</a:t>
            </a:r>
            <a:r>
              <a:rPr lang="zh-CN" altLang="en-US" dirty="0"/>
              <a:t>小鼠</a:t>
            </a:r>
            <a:r>
              <a:rPr lang="en-US" altLang="zh-CN" dirty="0"/>
              <a:t>RNA</a:t>
            </a:r>
            <a:r>
              <a:rPr lang="zh-CN" altLang="en-US" dirty="0"/>
              <a:t>特征</a:t>
            </a:r>
            <a:endParaRPr lang="en-US" altLang="zh-CN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D537FC-2C8D-4FFF-AC43-8D42D40BC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66" y="1119882"/>
            <a:ext cx="5885694" cy="58614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CDFF6C-FC58-48E9-BED5-7679220B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27" y="1128515"/>
            <a:ext cx="5951001" cy="5852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5FDD5A-191C-4FCE-853F-3DEC4406BCB2}"/>
              </a:ext>
            </a:extLst>
          </p:cNvPr>
          <p:cNvSpPr/>
          <p:nvPr/>
        </p:nvSpPr>
        <p:spPr bwMode="auto">
          <a:xfrm>
            <a:off x="503434" y="1118866"/>
            <a:ext cx="2013735" cy="5975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80907A-3520-405D-83A3-8E2C3EE1CBDB}"/>
              </a:ext>
            </a:extLst>
          </p:cNvPr>
          <p:cNvSpPr/>
          <p:nvPr/>
        </p:nvSpPr>
        <p:spPr bwMode="auto">
          <a:xfrm>
            <a:off x="5751116" y="1157626"/>
            <a:ext cx="2013735" cy="4554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6FDC21-F4D8-4F07-A819-D332FFD2A549}"/>
              </a:ext>
            </a:extLst>
          </p:cNvPr>
          <p:cNvSpPr/>
          <p:nvPr/>
        </p:nvSpPr>
        <p:spPr bwMode="auto">
          <a:xfrm>
            <a:off x="5751115" y="1972743"/>
            <a:ext cx="2013735" cy="10375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469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3E6FF-151F-4DA7-9B01-36C143DF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altLang="zh-CN" dirty="0"/>
              <a:t>AOM/DSS</a:t>
            </a:r>
            <a:r>
              <a:rPr lang="zh-CN" altLang="en-US" dirty="0"/>
              <a:t>小鼠</a:t>
            </a:r>
            <a:r>
              <a:rPr lang="en-US" altLang="zh-CN" dirty="0"/>
              <a:t>RNA</a:t>
            </a:r>
            <a:r>
              <a:rPr lang="zh-CN" altLang="en-US" dirty="0"/>
              <a:t>特征</a:t>
            </a:r>
            <a:endParaRPr lang="en-US" altLang="zh-CN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8C231B-377C-4F6E-8048-EACE9AD65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80663"/>
            <a:ext cx="5761507" cy="5777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54AE5-FA14-45F9-8ABF-83354118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99" y="1228053"/>
            <a:ext cx="5585338" cy="55015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DC6544-7EDA-4C9E-AC43-A074295E9F60}"/>
              </a:ext>
            </a:extLst>
          </p:cNvPr>
          <p:cNvSpPr/>
          <p:nvPr/>
        </p:nvSpPr>
        <p:spPr bwMode="auto">
          <a:xfrm>
            <a:off x="1294544" y="1118866"/>
            <a:ext cx="2013735" cy="5975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9409BC-128F-4486-A267-5963484574AF}"/>
              </a:ext>
            </a:extLst>
          </p:cNvPr>
          <p:cNvSpPr/>
          <p:nvPr/>
        </p:nvSpPr>
        <p:spPr bwMode="auto">
          <a:xfrm>
            <a:off x="6372839" y="2463068"/>
            <a:ext cx="2013735" cy="9659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76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E2282-2CC5-4B68-8038-05DB84AD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</a:t>
            </a:r>
            <a:r>
              <a:rPr lang="en-US" altLang="zh-CN" dirty="0"/>
              <a:t>AOM/DSS</a:t>
            </a:r>
            <a:r>
              <a:rPr lang="zh-CN" altLang="en-US" dirty="0"/>
              <a:t>小鼠与人结直肠癌转录组比较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6110AA-305C-4B32-98DD-BB4ED25D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0151"/>
            <a:ext cx="5225050" cy="3764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E0CBC6-A212-455E-B6E3-ACC63CCD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3" y="1670151"/>
            <a:ext cx="5161399" cy="36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99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7A0AD-A872-4F56-A71A-F6698F7B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小鼠组蛋白修饰基因组分布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9B4253-146A-4B74-912D-54D50543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86482"/>
            <a:ext cx="12201248" cy="40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DA80F-7008-4B7B-B24F-E34FF621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 </a:t>
            </a:r>
            <a:r>
              <a:rPr lang="zh-CN" altLang="en-US" dirty="0"/>
              <a:t>组蛋白修饰变化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ACE553-18AB-454B-826D-69E56646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7" y="1471501"/>
            <a:ext cx="7864575" cy="53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82723-69A1-4167-9889-65C19C6B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zh-CN" altLang="en-US" dirty="0"/>
              <a:t>研究背景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1C3C9-6305-4952-8034-C5218E6A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zh-CN" altLang="en-US" dirty="0"/>
              <a:t>黑米的营养成分和功能</a:t>
            </a:r>
            <a:endParaRPr lang="en-US" altLang="zh-CN" dirty="0"/>
          </a:p>
          <a:p>
            <a:r>
              <a:rPr lang="en-US" dirty="0"/>
              <a:t>1.2 </a:t>
            </a:r>
            <a:r>
              <a:rPr lang="zh-CN" altLang="en-US" dirty="0"/>
              <a:t>结直肠癌发生机制</a:t>
            </a:r>
            <a:endParaRPr lang="en-US" altLang="zh-CN" dirty="0"/>
          </a:p>
          <a:p>
            <a:r>
              <a:rPr lang="en-US" dirty="0"/>
              <a:t>1.3 </a:t>
            </a:r>
            <a:r>
              <a:rPr lang="zh-CN" altLang="en-US" dirty="0"/>
              <a:t>肠炎诱发结直肠癌的小鼠模型</a:t>
            </a:r>
            <a:endParaRPr lang="en-US" altLang="zh-CN" dirty="0"/>
          </a:p>
          <a:p>
            <a:r>
              <a:rPr lang="en-US" dirty="0"/>
              <a:t>1.4 </a:t>
            </a:r>
            <a:r>
              <a:rPr lang="zh-CN" altLang="en-US" dirty="0"/>
              <a:t>结直肠癌的性别差异</a:t>
            </a:r>
            <a:endParaRPr lang="en-US" altLang="zh-CN" dirty="0"/>
          </a:p>
          <a:p>
            <a:r>
              <a:rPr lang="en-US" dirty="0"/>
              <a:t>1.5 </a:t>
            </a:r>
            <a:r>
              <a:rPr lang="zh-CN" altLang="en-US" dirty="0"/>
              <a:t>结直肠癌的表观遗传变化</a:t>
            </a:r>
            <a:endParaRPr lang="en-US" altLang="zh-CN" dirty="0"/>
          </a:p>
          <a:p>
            <a:r>
              <a:rPr lang="en-US" dirty="0"/>
              <a:t>1.6 </a:t>
            </a:r>
            <a:r>
              <a:rPr lang="zh-CN" altLang="en-US" dirty="0"/>
              <a:t>研究目的与意义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3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A2F0-16C5-49EE-92B9-65281583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</a:t>
            </a:r>
            <a:r>
              <a:rPr lang="zh-CN" altLang="en-US" dirty="0"/>
              <a:t>时间序列分析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24A64-6F17-4CA1-B7AA-AB60385A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638" y="1361135"/>
            <a:ext cx="5496865" cy="5496865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5CA29FE0-B4C7-402D-8113-E1A5A1548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05184"/>
            <a:ext cx="5771907" cy="57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2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145" y="0"/>
            <a:ext cx="6963508" cy="688553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80292" y="2733910"/>
          <a:ext cx="353450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670">
                  <a:extLst>
                    <a:ext uri="{9D8B030D-6E8A-4147-A177-3AD203B41FA5}">
                      <a16:colId xmlns:a16="http://schemas.microsoft.com/office/drawing/2014/main" val="2322380478"/>
                    </a:ext>
                  </a:extLst>
                </a:gridCol>
                <a:gridCol w="1784838">
                  <a:extLst>
                    <a:ext uri="{9D8B030D-6E8A-4147-A177-3AD203B41FA5}">
                      <a16:colId xmlns:a16="http://schemas.microsoft.com/office/drawing/2014/main" val="3114746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function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8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癌症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0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转运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2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RNA</a:t>
                      </a:r>
                      <a:r>
                        <a:rPr lang="zh-CN" altLang="en-US" dirty="0"/>
                        <a:t>过程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免疫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6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肌肉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1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Cluster9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膜过程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61244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56138" y="121333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RNA</a:t>
            </a:r>
            <a:r>
              <a:rPr lang="zh-CN" altLang="en-US" dirty="0"/>
              <a:t>上调的</a:t>
            </a:r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56138" y="170863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RNA</a:t>
            </a:r>
            <a:r>
              <a:rPr lang="zh-CN" altLang="en-US" dirty="0"/>
              <a:t>下调的</a:t>
            </a:r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7,  9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923686" y="624256"/>
            <a:ext cx="2233246" cy="1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8935915" y="2930771"/>
            <a:ext cx="2233246" cy="1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938346" y="2801817"/>
            <a:ext cx="2233246" cy="1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9118" y="339080"/>
            <a:ext cx="4985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4.5 </a:t>
            </a:r>
            <a:r>
              <a:rPr lang="zh-CN" altLang="en-US" sz="4000" dirty="0"/>
              <a:t>时间序列分析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8FC831-0DBA-42CE-A31D-858D7D53623B}"/>
              </a:ext>
            </a:extLst>
          </p:cNvPr>
          <p:cNvSpPr txBox="1"/>
          <p:nvPr/>
        </p:nvSpPr>
        <p:spPr>
          <a:xfrm>
            <a:off x="0" y="5644662"/>
            <a:ext cx="4985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H3K27ac</a:t>
            </a:r>
            <a:r>
              <a:rPr lang="zh-CN" altLang="en-US" sz="4000" dirty="0"/>
              <a:t>（</a:t>
            </a:r>
            <a:r>
              <a:rPr lang="en-US" altLang="zh-CN" sz="4000" dirty="0"/>
              <a:t>enhancer</a:t>
            </a:r>
            <a:r>
              <a:rPr lang="zh-CN" altLang="en-US" sz="4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27858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A8002-69A7-4B0D-A0D9-945A9C1A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</a:t>
            </a:r>
            <a:r>
              <a:rPr lang="zh-CN" altLang="en-US" dirty="0"/>
              <a:t>时间序列分析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8BA03-BAE5-4D23-A020-D0A8E60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2154115"/>
            <a:ext cx="1162918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8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888203" y="3244334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H3K27ac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57479CC-8E28-4DD4-B0A5-5E2E5F8E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4.6 </a:t>
            </a:r>
            <a:r>
              <a:rPr lang="zh-CN" altLang="en-US" dirty="0"/>
              <a:t>转录因子分析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419E9-5632-4A1C-A238-CADB9DFA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099" y="1417638"/>
            <a:ext cx="6592345" cy="49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9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156EC-4045-432F-AA06-A344EB38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4.7 </a:t>
            </a:r>
            <a:r>
              <a:rPr lang="zh-CN" altLang="en-US" dirty="0"/>
              <a:t>研究基础总结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75F13-4499-4285-A1B6-BAB28BD70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AOM/DSS</a:t>
            </a:r>
            <a:r>
              <a:rPr lang="zh-CN" altLang="en-US" dirty="0"/>
              <a:t>小鼠在第</a:t>
            </a:r>
            <a:r>
              <a:rPr lang="en-US" altLang="zh-CN" dirty="0"/>
              <a:t>2</a:t>
            </a:r>
            <a:r>
              <a:rPr lang="zh-CN" altLang="en-US" dirty="0"/>
              <a:t>周，第</a:t>
            </a:r>
            <a:r>
              <a:rPr lang="en-US" altLang="zh-CN" dirty="0"/>
              <a:t>4</a:t>
            </a:r>
            <a:r>
              <a:rPr lang="zh-CN" altLang="en-US" dirty="0"/>
              <a:t>周出现炎症。第</a:t>
            </a:r>
            <a:r>
              <a:rPr lang="en-US" altLang="zh-CN" dirty="0"/>
              <a:t>7</a:t>
            </a:r>
            <a:r>
              <a:rPr lang="zh-CN" altLang="en-US" dirty="0"/>
              <a:t>周，第</a:t>
            </a:r>
            <a:r>
              <a:rPr lang="en-US" altLang="zh-CN" dirty="0"/>
              <a:t>10</a:t>
            </a:r>
            <a:r>
              <a:rPr lang="zh-CN" altLang="en-US" dirty="0"/>
              <a:t>周出现肿瘤。模型准确。</a:t>
            </a:r>
            <a:endParaRPr lang="en-US" altLang="zh-CN" dirty="0"/>
          </a:p>
          <a:p>
            <a:r>
              <a:rPr lang="zh-CN" altLang="en-US" dirty="0"/>
              <a:t>小鼠在肿瘤发生过程中组蛋白修饰发生巨大改变</a:t>
            </a:r>
            <a:endParaRPr lang="en-US" altLang="zh-CN" dirty="0"/>
          </a:p>
          <a:p>
            <a:r>
              <a:rPr lang="zh-CN" altLang="en-US" dirty="0"/>
              <a:t>小鼠在肿瘤发生过程中部分转录因子持续发生作用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以上分析提反映了炎癌转化过程中基因组上发生的变化。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1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2EB4A-DB8F-4BF4-9E06-FF4EC729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致谢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2C06A-A569-4F7B-BE66-1338D27F1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62F29-D69B-4512-A745-A6E9DAB0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zh-CN" altLang="en-US" dirty="0"/>
              <a:t>黑米的营养成分和功能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7B624-3671-4C2A-A674-2C1193D4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58679"/>
            <a:ext cx="3039389" cy="2584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F1016D-0910-457F-9F4E-BDB6F66A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43" y="1125020"/>
            <a:ext cx="7340977" cy="36196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40AC3E-0FA4-425A-98B4-C28DB6BB5800}"/>
              </a:ext>
            </a:extLst>
          </p:cNvPr>
          <p:cNvSpPr txBox="1"/>
          <p:nvPr/>
        </p:nvSpPr>
        <p:spPr>
          <a:xfrm>
            <a:off x="2929755" y="4919008"/>
            <a:ext cx="6653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活性成分： 花青素， 酚酸， 黄酮， 生物碱等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花青素和酚类化合物均抑制肿瘤细胞增殖，诱导</a:t>
            </a:r>
            <a:r>
              <a:rPr lang="en-US" sz="2400" dirty="0"/>
              <a:t>HCT116</a:t>
            </a:r>
            <a:r>
              <a:rPr lang="zh-CN" altLang="en-US" sz="2400" dirty="0"/>
              <a:t>人结肠癌细胞和</a:t>
            </a:r>
            <a:r>
              <a:rPr lang="en-US" sz="2400" dirty="0"/>
              <a:t>HL60</a:t>
            </a:r>
            <a:r>
              <a:rPr lang="zh-CN" altLang="en-US" sz="2400" dirty="0"/>
              <a:t>人白血病细胞凋亡</a:t>
            </a:r>
            <a:endParaRPr lang="en-US" altLang="zh-CN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E4B0AB-737D-43A2-91BF-79E7459EA1FF}"/>
              </a:ext>
            </a:extLst>
          </p:cNvPr>
          <p:cNvSpPr/>
          <p:nvPr/>
        </p:nvSpPr>
        <p:spPr>
          <a:xfrm>
            <a:off x="9903425" y="6488668"/>
            <a:ext cx="228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Wang and Stoner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1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D075A-5D68-41DE-A5EE-8E091B69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</a:t>
            </a:r>
            <a:r>
              <a:rPr lang="zh-CN" altLang="en-US" dirty="0"/>
              <a:t>结直肠癌发生机制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49738-183B-4FFD-BAD0-906F65CF5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69" y="2499190"/>
            <a:ext cx="7880136" cy="435881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4E2676C-B451-415F-A695-64A49FD58AE3}"/>
              </a:ext>
            </a:extLst>
          </p:cNvPr>
          <p:cNvCxnSpPr/>
          <p:nvPr/>
        </p:nvCxnSpPr>
        <p:spPr bwMode="auto">
          <a:xfrm flipH="1">
            <a:off x="2137025" y="2024009"/>
            <a:ext cx="863029" cy="6678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0270038-B1A5-4559-932D-E5B95CBFAB9D}"/>
              </a:ext>
            </a:extLst>
          </p:cNvPr>
          <p:cNvSpPr txBox="1"/>
          <p:nvPr/>
        </p:nvSpPr>
        <p:spPr>
          <a:xfrm>
            <a:off x="3000054" y="1771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细胞因子</a:t>
            </a:r>
            <a:endParaRPr 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D82AA2B-C8B7-4C61-A912-0B261E9ED103}"/>
              </a:ext>
            </a:extLst>
          </p:cNvPr>
          <p:cNvCxnSpPr/>
          <p:nvPr/>
        </p:nvCxnSpPr>
        <p:spPr bwMode="auto">
          <a:xfrm flipH="1">
            <a:off x="2465798" y="2141149"/>
            <a:ext cx="2116476" cy="12878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792723E-276B-44EF-A5E9-A1CD0E9383DF}"/>
              </a:ext>
            </a:extLst>
          </p:cNvPr>
          <p:cNvSpPr txBox="1"/>
          <p:nvPr/>
        </p:nvSpPr>
        <p:spPr>
          <a:xfrm>
            <a:off x="4562532" y="1771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转录因子</a:t>
            </a:r>
            <a:endParaRPr 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C497CD7-BE6F-4147-9EBA-9FBC9C6346E3}"/>
              </a:ext>
            </a:extLst>
          </p:cNvPr>
          <p:cNvCxnSpPr>
            <a:cxnSpLocks/>
          </p:cNvCxnSpPr>
          <p:nvPr/>
        </p:nvCxnSpPr>
        <p:spPr bwMode="auto">
          <a:xfrm flipH="1">
            <a:off x="3256907" y="2141149"/>
            <a:ext cx="3092522" cy="15046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4FFAE16-8CFB-4A60-AB03-5611F636901B}"/>
              </a:ext>
            </a:extLst>
          </p:cNvPr>
          <p:cNvSpPr txBox="1"/>
          <p:nvPr/>
        </p:nvSpPr>
        <p:spPr>
          <a:xfrm>
            <a:off x="6125010" y="1771817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β</a:t>
            </a:r>
            <a:r>
              <a:rPr lang="zh-CN" altLang="en-US" dirty="0"/>
              <a:t>连环蛋白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D9FCFB-E408-4DAB-897A-30FDD194513C}"/>
              </a:ext>
            </a:extLst>
          </p:cNvPr>
          <p:cNvSpPr/>
          <p:nvPr/>
        </p:nvSpPr>
        <p:spPr>
          <a:xfrm>
            <a:off x="7972605" y="1810126"/>
            <a:ext cx="40514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APC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24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adenomatous polyposis coli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）基因突变介导了</a:t>
            </a:r>
            <a:r>
              <a:rPr lang="en-US" sz="2400" kern="100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3" tooltip="从ScienceDirect的AI生成的主题页面中了解有关β-连环素的更多信息"/>
              </a:rPr>
              <a:t>β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连环蛋白在细胞内累积，并致使细胞向</a:t>
            </a:r>
            <a:r>
              <a:rPr lang="en-US" sz="24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ACF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转化，然后向腺瘤和结直肠癌转变。</a:t>
            </a:r>
            <a:endParaRPr lang="en-US" altLang="zh-CN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免疫细胞释放细胞炎症因子：</a:t>
            </a:r>
            <a:endParaRPr lang="en-US" altLang="zh-CN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IL1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IL6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IL17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TNF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等细胞因子，激活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STAT3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NF-</a:t>
            </a:r>
            <a:r>
              <a:rPr lang="el-GR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κ</a:t>
            </a:r>
            <a:r>
              <a:rPr lang="en-US" altLang="zh-CN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促进细胞增殖。</a:t>
            </a:r>
            <a:endParaRPr lang="en-US" sz="2400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4DE282-8A32-4D10-8F8E-B1A3C6EBFE41}"/>
              </a:ext>
            </a:extLst>
          </p:cNvPr>
          <p:cNvSpPr/>
          <p:nvPr/>
        </p:nvSpPr>
        <p:spPr>
          <a:xfrm>
            <a:off x="10205346" y="6398696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E15A1-0B00-4E38-BDF6-F4271E95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</a:t>
            </a:r>
            <a:r>
              <a:rPr lang="zh-CN" altLang="en-US" dirty="0"/>
              <a:t>肠炎诱发结直肠癌的小鼠模型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7219C-F347-4D80-998D-28625AE2F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Azoxymethane (AOM)/Dextran Sodium Sulfate (DSS)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82D226-2CAE-4488-B2AB-A5DABB8F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0298"/>
            <a:ext cx="8370013" cy="37520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739A99-AADE-45D5-BAFE-FFE2D01B8D0D}"/>
              </a:ext>
            </a:extLst>
          </p:cNvPr>
          <p:cNvSpPr/>
          <p:nvPr/>
        </p:nvSpPr>
        <p:spPr>
          <a:xfrm>
            <a:off x="9143281" y="6308727"/>
            <a:ext cx="2774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E526C-F367-4FAA-8FF5-C5479B38D400}"/>
              </a:ext>
            </a:extLst>
          </p:cNvPr>
          <p:cNvSpPr txBox="1"/>
          <p:nvPr/>
        </p:nvSpPr>
        <p:spPr>
          <a:xfrm>
            <a:off x="9117255" y="3244334"/>
            <a:ext cx="2985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致癌物</a:t>
            </a:r>
            <a:r>
              <a:rPr lang="en-US" altLang="zh-CN" sz="2400" dirty="0"/>
              <a:t>AOM</a:t>
            </a:r>
            <a:r>
              <a:rPr lang="zh-CN" altLang="en-US" sz="2400" dirty="0"/>
              <a:t>和致炎剂</a:t>
            </a:r>
            <a:r>
              <a:rPr lang="en-US" altLang="zh-CN" sz="2400" dirty="0"/>
              <a:t>DSS</a:t>
            </a:r>
            <a:r>
              <a:rPr lang="zh-CN" altLang="en-US" sz="2400" dirty="0"/>
              <a:t>联合使用，可快速诱导小鼠结直肠癌发生。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085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54ECD-BF24-42A6-B13B-5B3E502F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</a:t>
            </a:r>
            <a:r>
              <a:rPr lang="zh-CN" altLang="en-US" dirty="0"/>
              <a:t>肠炎诱发结直肠癌的小鼠模型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58F9EF-B691-49B2-A379-DA6BA251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AOM/</a:t>
            </a:r>
            <a:r>
              <a:rPr lang="en-US" altLang="zh-CN" dirty="0"/>
              <a:t>DSS</a:t>
            </a:r>
            <a:r>
              <a:rPr lang="zh-CN" altLang="en-US" dirty="0"/>
              <a:t>诱导的肿瘤与人类</a:t>
            </a:r>
            <a:r>
              <a:rPr lang="en-US" dirty="0"/>
              <a:t>CRC</a:t>
            </a:r>
            <a:r>
              <a:rPr lang="zh-CN" altLang="en-US" dirty="0"/>
              <a:t>的许多组织病理学特征相似。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不同的鼠种对</a:t>
            </a:r>
            <a:r>
              <a:rPr lang="en-US" altLang="zh-CN" dirty="0"/>
              <a:t>AOM/DSS</a:t>
            </a:r>
            <a:r>
              <a:rPr lang="zh-CN" altLang="en-US" dirty="0"/>
              <a:t>模型敏感性不同，需选择遗传背景稳定的小鼠。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饮食会显著影响</a:t>
            </a:r>
            <a:r>
              <a:rPr lang="en-US" dirty="0"/>
              <a:t>AOM / DSS</a:t>
            </a:r>
            <a:r>
              <a:rPr lang="zh-CN" altLang="en-US" dirty="0"/>
              <a:t>诱导的</a:t>
            </a:r>
            <a:r>
              <a:rPr lang="en-US" dirty="0"/>
              <a:t>CAC</a:t>
            </a:r>
            <a:r>
              <a:rPr lang="zh-CN" altLang="en-US" dirty="0"/>
              <a:t>的结果。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F487A4-A767-4B1B-809E-5EA8C503F819}"/>
              </a:ext>
            </a:extLst>
          </p:cNvPr>
          <p:cNvSpPr/>
          <p:nvPr/>
        </p:nvSpPr>
        <p:spPr>
          <a:xfrm>
            <a:off x="9826791" y="5756832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Snider et al 2016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85547D-7103-417D-9256-BA4C92369E1C}"/>
              </a:ext>
            </a:extLst>
          </p:cNvPr>
          <p:cNvSpPr/>
          <p:nvPr/>
        </p:nvSpPr>
        <p:spPr>
          <a:xfrm>
            <a:off x="9788319" y="4179282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Suzuki et al 2005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343CCE-3C25-4393-9EEA-AF0C52A2A16B}"/>
              </a:ext>
            </a:extLst>
          </p:cNvPr>
          <p:cNvSpPr/>
          <p:nvPr/>
        </p:nvSpPr>
        <p:spPr>
          <a:xfrm>
            <a:off x="9724199" y="2417066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Neufert</a:t>
            </a:r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3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A38EE-906D-49A1-BC85-1B2E74A2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1.4 </a:t>
            </a:r>
            <a:r>
              <a:rPr lang="zh-CN" altLang="en-US" dirty="0"/>
              <a:t>结直肠癌的性别差异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3F83A6-9FD6-4C5E-B738-63B38149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1" y="1725848"/>
            <a:ext cx="6750397" cy="3981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AFAB8D-1CC3-4228-BEC3-3668693BDE6F}"/>
              </a:ext>
            </a:extLst>
          </p:cNvPr>
          <p:cNvSpPr/>
          <p:nvPr/>
        </p:nvSpPr>
        <p:spPr>
          <a:xfrm>
            <a:off x="4918933" y="6015713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White et al 2018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4F02-BA52-4FB2-8A0C-9C5014AC5DD3}"/>
              </a:ext>
            </a:extLst>
          </p:cNvPr>
          <p:cNvSpPr txBox="1"/>
          <p:nvPr/>
        </p:nvSpPr>
        <p:spPr>
          <a:xfrm>
            <a:off x="8487172" y="3301176"/>
            <a:ext cx="290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结直肠癌在流行病学上的性别差异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404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628E-6D5A-4715-B7CC-C6CE78F6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1.4 </a:t>
            </a:r>
            <a:r>
              <a:rPr lang="zh-CN" altLang="en-US" dirty="0"/>
              <a:t>结直肠癌的性别差异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04F6C-5478-46FC-B039-EB6B44230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检测不同性别小鼠的癌症组织肿瘤数量和促炎因子</a:t>
            </a:r>
            <a:r>
              <a:rPr lang="en-US" dirty="0"/>
              <a:t>MPO</a:t>
            </a:r>
            <a:r>
              <a:rPr lang="zh-CN" altLang="en-US" dirty="0"/>
              <a:t>（</a:t>
            </a:r>
            <a:r>
              <a:rPr lang="en-US" dirty="0"/>
              <a:t>myeloperoxidase</a:t>
            </a:r>
            <a:r>
              <a:rPr lang="zh-CN" altLang="en-US" dirty="0"/>
              <a:t>）含量，发现雄性小鼠肿瘤数量显著更高。</a:t>
            </a:r>
            <a:endParaRPr lang="en-US" altLang="zh-CN" dirty="0"/>
          </a:p>
          <a:p>
            <a:r>
              <a:rPr lang="zh-CN" altLang="en-US" dirty="0"/>
              <a:t>转录因子</a:t>
            </a:r>
            <a:r>
              <a:rPr lang="en-US" dirty="0"/>
              <a:t>TWIST1</a:t>
            </a:r>
            <a:r>
              <a:rPr lang="zh-CN" altLang="en-US" dirty="0"/>
              <a:t>在结直肠癌病人中有明显的过表达，并且男性肿瘤组织中</a:t>
            </a:r>
            <a:r>
              <a:rPr lang="en-US" dirty="0"/>
              <a:t>TWIST1</a:t>
            </a:r>
            <a:r>
              <a:rPr lang="zh-CN" altLang="en-US" dirty="0"/>
              <a:t>表达量显著高于女性。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雄激素受体</a:t>
            </a:r>
            <a:r>
              <a:rPr lang="en-US" dirty="0"/>
              <a:t>AR</a:t>
            </a:r>
            <a:r>
              <a:rPr lang="zh-CN" altLang="en-US" dirty="0"/>
              <a:t>被报道与女性结直肠癌患者生存率相关。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5618F0-2E21-400E-92FA-07BCDADF5DD5}"/>
              </a:ext>
            </a:extLst>
          </p:cNvPr>
          <p:cNvSpPr/>
          <p:nvPr/>
        </p:nvSpPr>
        <p:spPr>
          <a:xfrm>
            <a:off x="7364514" y="2783222"/>
            <a:ext cx="421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Lee et al 2016</a:t>
            </a:r>
            <a:r>
              <a:rPr lang="zh-CN" altLang="en-US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， </a:t>
            </a:r>
            <a:r>
              <a:rPr lang="en-US" altLang="zh-CN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Amos-Landgraf et al 2014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466547-6985-4CC9-A026-43D2FDDA378E}"/>
              </a:ext>
            </a:extLst>
          </p:cNvPr>
          <p:cNvSpPr/>
          <p:nvPr/>
        </p:nvSpPr>
        <p:spPr>
          <a:xfrm>
            <a:off x="9029585" y="4150909"/>
            <a:ext cx="2552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Valdés-Mora et al 2009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9702D3-E99F-4FD0-BF79-DF508E5BDD95}"/>
              </a:ext>
            </a:extLst>
          </p:cNvPr>
          <p:cNvSpPr/>
          <p:nvPr/>
        </p:nvSpPr>
        <p:spPr>
          <a:xfrm>
            <a:off x="9473457" y="5756832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Mariani</a:t>
            </a:r>
            <a:r>
              <a:rPr lang="en-US" dirty="0"/>
              <a:t> et al 2012</a:t>
            </a:r>
          </a:p>
        </p:txBody>
      </p:sp>
    </p:spTree>
    <p:extLst>
      <p:ext uri="{BB962C8B-B14F-4D97-AF65-F5344CB8AC3E}">
        <p14:creationId xmlns:p14="http://schemas.microsoft.com/office/powerpoint/2010/main" val="380279581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75B9950-4163-4259-BE55-1823107223B4}" vid="{FA3E54CD-B4C7-4154-B454-F8BBAF82A8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1250</TotalTime>
  <Words>1397</Words>
  <Application>Microsoft Office PowerPoint</Application>
  <PresentationFormat>宽屏</PresentationFormat>
  <Paragraphs>245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DengXian</vt:lpstr>
      <vt:lpstr>Arial</vt:lpstr>
      <vt:lpstr>Times New Roman</vt:lpstr>
      <vt:lpstr>主题1</vt:lpstr>
      <vt:lpstr>黑米对不同性别AOM/DSS小鼠肿瘤发生过程的基因组影响</vt:lpstr>
      <vt:lpstr>大纲</vt:lpstr>
      <vt:lpstr>1. 研究背景</vt:lpstr>
      <vt:lpstr>1.1 黑米的营养成分和功能</vt:lpstr>
      <vt:lpstr>1.2 结直肠癌发生机制</vt:lpstr>
      <vt:lpstr>1.3 肠炎诱发结直肠癌的小鼠模型</vt:lpstr>
      <vt:lpstr>1.3 肠炎诱发结直肠癌的小鼠模型</vt:lpstr>
      <vt:lpstr>1.4 结直肠癌的性别差异</vt:lpstr>
      <vt:lpstr>1.4 结直肠癌的性别差异</vt:lpstr>
      <vt:lpstr>1.5 结直肠癌的表观遗传变化</vt:lpstr>
      <vt:lpstr>1.5 结直肠癌的表观遗传变化</vt:lpstr>
      <vt:lpstr>1.6 研究意义</vt:lpstr>
      <vt:lpstr>2. 实验设计</vt:lpstr>
      <vt:lpstr>2. 实验设计</vt:lpstr>
      <vt:lpstr>3. 分析思路</vt:lpstr>
      <vt:lpstr>3. 分析思路</vt:lpstr>
      <vt:lpstr>3.1 细胞因子，肠表型数据分析</vt:lpstr>
      <vt:lpstr>3.2 RNA-Seq及分析</vt:lpstr>
      <vt:lpstr>DNA-Seq及分析</vt:lpstr>
      <vt:lpstr>3.4 BS-Seq及分析</vt:lpstr>
      <vt:lpstr>3.5 ATAC-Seq及分析</vt:lpstr>
      <vt:lpstr>3.6 试验验证</vt:lpstr>
      <vt:lpstr>4. 研究基础</vt:lpstr>
      <vt:lpstr>4. 研究基础</vt:lpstr>
      <vt:lpstr>4.1 AOM/DSS小鼠RNA特征</vt:lpstr>
      <vt:lpstr>4.1 AOM/DSS小鼠RNA特征</vt:lpstr>
      <vt:lpstr>4.2 AOM/DSS小鼠与人结直肠癌转录组比较</vt:lpstr>
      <vt:lpstr>4.3 小鼠组蛋白修饰基因组分布</vt:lpstr>
      <vt:lpstr>4.4 组蛋白修饰变化</vt:lpstr>
      <vt:lpstr>4.5 时间序列分析</vt:lpstr>
      <vt:lpstr>PowerPoint 演示文稿</vt:lpstr>
      <vt:lpstr>4.5 时间序列分析</vt:lpstr>
      <vt:lpstr>4.6 转录因子分析</vt:lpstr>
      <vt:lpstr>4.7 研究基础总结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黑米对不同性别AOM/DSS小鼠肿瘤发生过程的基因组影响</dc:title>
  <dc:creator>志辉 罗</dc:creator>
  <cp:lastModifiedBy>jmzhang</cp:lastModifiedBy>
  <cp:revision>59</cp:revision>
  <dcterms:created xsi:type="dcterms:W3CDTF">2020-06-01T19:59:54Z</dcterms:created>
  <dcterms:modified xsi:type="dcterms:W3CDTF">2020-08-13T11:24:37Z</dcterms:modified>
</cp:coreProperties>
</file>